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77" r:id="rId6"/>
    <p:sldId id="264" r:id="rId7"/>
    <p:sldId id="263" r:id="rId8"/>
    <p:sldId id="278" r:id="rId9"/>
    <p:sldId id="284" r:id="rId10"/>
    <p:sldId id="265" r:id="rId11"/>
    <p:sldId id="271" r:id="rId12"/>
    <p:sldId id="269" r:id="rId13"/>
    <p:sldId id="270" r:id="rId14"/>
    <p:sldId id="272" r:id="rId15"/>
    <p:sldId id="273" r:id="rId16"/>
    <p:sldId id="275" r:id="rId17"/>
    <p:sldId id="283" r:id="rId18"/>
    <p:sldId id="285" r:id="rId19"/>
    <p:sldId id="279" r:id="rId20"/>
    <p:sldId id="280" r:id="rId21"/>
    <p:sldId id="274" r:id="rId22"/>
    <p:sldId id="276" r:id="rId23"/>
    <p:sldId id="282" r:id="rId24"/>
    <p:sldId id="281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Yadong" initials="L" lastIdx="1" clrIdx="0">
    <p:extLst>
      <p:ext uri="{19B8F6BF-5375-455C-9EA6-DF929625EA0E}">
        <p15:presenceInfo xmlns:p15="http://schemas.microsoft.com/office/powerpoint/2012/main" userId="LuYado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06T17:39:38.176" idx="1">
    <p:pos x="787" y="1744"/>
    <p:text/>
    <p:extLst>
      <p:ext uri="{C676402C-5697-4E1C-873F-D02D1690AC5C}">
        <p15:threadingInfo xmlns:p15="http://schemas.microsoft.com/office/powerpoint/2012/main" timeZoneBias="480"/>
      </p:ext>
    </p:extLst>
  </p:cm>
</p:cmLst>
</file>

<file path=ppt/media/image1.jpg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45903B-9101-465F-945C-1D65EF23A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7409E4F-3B1C-4278-AE1F-6DE69CAFE2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21FFD2-93E2-4604-846D-FDE0CBA11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4BEDA8-318E-4CD9-8DDB-BA5F58819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3F4639-889D-4149-AFE0-EC693A051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308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CCAC59-C922-472D-A2F1-2004D9F4D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2C976BF-CA3A-4336-8AE6-3E40969BA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CAC4AD-2974-46CB-8FF0-269A64AFE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3C00D2-3F2A-454A-B338-4CF4A97A4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D3ADBA-CA3C-4886-A768-63902A3E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6398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4B7A797-EB58-48E3-91D0-E3F7141A87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7FC1600-B6E5-4D0C-9541-EB66EF4400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C228F-B4E4-4AA5-9ED8-0AEF2091E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C6C646-D4B3-459C-B64C-73FDCEC7D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F24B9B-B74C-449D-8580-6C071B5DD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999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1EDA3F-A594-43DA-A011-BA0F1CD29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E2FA62-C363-474F-AFE9-2B4E8785B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EC0AE0-ACF7-4478-B253-7D9DD38A1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04F248-8CD9-4273-8B93-BB165C483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4872E6-161A-46AF-AB84-16F13764C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2067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DA73AB-0BE9-4D35-AC37-26BC213DB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E53734-B8C4-4C39-93FC-A1B397857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0F49AF-85EE-45F0-BA70-DE233A42F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867823-1DB4-416A-8D78-CFB825BF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DB98A1-ED1A-491A-8129-CFB7BEE92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563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51D701-C8DE-4B2B-B0F5-ACE5778BC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155365-0BE2-4B10-A489-0D7EB8E91D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57217DE-C962-4A0D-A643-CD75B77F04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52E9331-3A8F-423D-A469-5DB10A913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159D882-E98E-45C2-BB50-3A0F8B3D0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85D59F-DA43-4F9A-B32A-F25F65F25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6756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E46AE9-23C9-4710-BFA9-79D39809D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026B7A-40C7-4CBE-94C7-C4E74CC88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876EC28-C73D-4287-B513-ECDEE7517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52535D9-6DE1-4F32-8E6E-AC7C2AD40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4C66894-671D-48ED-BA10-45719D9F5C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EB454D8-C074-42FE-AC24-E8B4DCB9B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EFEEED1-C3D0-40E8-950F-5E5B365B6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D6D766-7925-4D8D-8318-41FD38FB6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5815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431EEB-546E-47AD-8AB7-687FD9AB7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6E7632-1CD6-4496-9E62-61ADF5DD3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840E44D-3AE6-4AC5-BA0B-2633ECAC8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CB25BED-6F02-488F-AA2D-A3D780A01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3207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F2084A7-82D5-4925-839A-A2FE4DA19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7714BC8-2026-4579-8465-CC830AB75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4A869A6-EE8B-415F-8E0A-E20924D63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9024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A8EF71-31B6-4F1A-ACA0-1115D9E05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283D6E-233C-472F-9FCB-82A98ADDA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359A62-7586-4DB8-A5D9-816307AF5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B6B1F2-3813-44C0-9289-F7B6BFA68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A29193-7B60-4BB6-9F2F-3FC1BD8E1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E44040-A6DE-46ED-B337-F95D73ECA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943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76373B-7AEA-4536-9CFE-43406467A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3B1C4EC-D14D-4AA3-B3D9-EFE6533C07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6750FB6-5127-4979-9270-268A399BEB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DD1EF3-768D-4D4B-BFCA-E9FBCBD0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C18D2E-0D3D-4742-B94F-8ECCA1FA1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4AB401-F61A-4D74-B66D-2B5E384B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230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311863-51B4-4781-B494-E86699495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62C5F2-4691-4FFE-BFD8-C2BABF0A1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B1D579-720B-420D-AF52-4437ED5AE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27CF37-8E5A-479C-8E96-9432EBE03CFE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6E330E-999B-4412-8D56-69A1FAF01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2FE76F-127A-4502-81BC-66EBF165BB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B2D73-C979-4BCB-B716-2D9488257C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073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633A1F-8C20-41BB-8FB1-0C31E2A2DC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Introduction to Deep Generative Models-Part I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C9DD473-36F2-400F-BD66-DBD88666DB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Yadong Lu</a:t>
            </a:r>
          </a:p>
          <a:p>
            <a:r>
              <a:rPr lang="en-US" altLang="zh-CN" dirty="0"/>
              <a:t>Mar 8. 2019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5768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BB42AB-7ABB-42F8-A0AA-917EC2832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Popular generative model architectures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72EF0D-740F-424F-8FB5-1C6B1539E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b="1" dirty="0"/>
              <a:t>ML algorithm = Model + Learning principle</a:t>
            </a:r>
          </a:p>
          <a:p>
            <a:r>
              <a:rPr lang="en-US" altLang="zh-CN" dirty="0"/>
              <a:t>Variational Auto-encoders (VAE) (2013)</a:t>
            </a:r>
          </a:p>
          <a:p>
            <a:pPr lvl="1"/>
            <a:r>
              <a:rPr lang="en-US" altLang="zh-CN" dirty="0"/>
              <a:t>Encoder decoder structure</a:t>
            </a:r>
          </a:p>
          <a:p>
            <a:pPr lvl="1"/>
            <a:r>
              <a:rPr lang="en-US" altLang="zh-CN" dirty="0"/>
              <a:t>Convenient inference</a:t>
            </a:r>
          </a:p>
          <a:p>
            <a:pPr lvl="1"/>
            <a:r>
              <a:rPr lang="en-US" altLang="zh-CN" dirty="0"/>
              <a:t>Blurry image</a:t>
            </a:r>
          </a:p>
          <a:p>
            <a:r>
              <a:rPr lang="en-US" altLang="zh-CN" dirty="0"/>
              <a:t>Generative Adversarial Networks (GAN) (2014)</a:t>
            </a:r>
          </a:p>
          <a:p>
            <a:pPr lvl="1"/>
            <a:r>
              <a:rPr lang="en-US" altLang="zh-CN" dirty="0"/>
              <a:t>High quality image</a:t>
            </a:r>
          </a:p>
          <a:p>
            <a:pPr lvl="1"/>
            <a:r>
              <a:rPr lang="en-US" altLang="zh-CN" dirty="0"/>
              <a:t>Hard to train/unstable/mode collapse</a:t>
            </a:r>
          </a:p>
          <a:p>
            <a:r>
              <a:rPr lang="en-US" altLang="zh-CN" dirty="0"/>
              <a:t>Flow based model (2015)</a:t>
            </a:r>
          </a:p>
          <a:p>
            <a:pPr lvl="1"/>
            <a:r>
              <a:rPr lang="en-US" altLang="zh-CN" dirty="0"/>
              <a:t>High quality image</a:t>
            </a:r>
          </a:p>
          <a:p>
            <a:pPr lvl="1"/>
            <a:r>
              <a:rPr lang="en-US" altLang="zh-CN" dirty="0"/>
              <a:t>Explicit likelihood</a:t>
            </a:r>
          </a:p>
          <a:p>
            <a:pPr lvl="1"/>
            <a:r>
              <a:rPr lang="en-US" altLang="zh-CN" dirty="0"/>
              <a:t>Memory intensive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D5E25806-3F08-42A5-9C2D-5BDF53882C0F}"/>
              </a:ext>
            </a:extLst>
          </p:cNvPr>
          <p:cNvGrpSpPr/>
          <p:nvPr/>
        </p:nvGrpSpPr>
        <p:grpSpPr>
          <a:xfrm>
            <a:off x="8865704" y="2067339"/>
            <a:ext cx="1789044" cy="3183835"/>
            <a:chOff x="8865704" y="2067339"/>
            <a:chExt cx="1789044" cy="3183835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6782B6D6-FED0-4AC6-9BD1-44B01D5E2744}"/>
                </a:ext>
              </a:extLst>
            </p:cNvPr>
            <p:cNvSpPr/>
            <p:nvPr/>
          </p:nvSpPr>
          <p:spPr>
            <a:xfrm>
              <a:off x="8865704" y="2067339"/>
              <a:ext cx="1789044" cy="58309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Variational Lower Bound</a:t>
              </a:r>
              <a:endParaRPr lang="zh-CN" altLang="en-US" dirty="0"/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B6487A6B-6334-4BC9-B331-7632B0268991}"/>
                </a:ext>
              </a:extLst>
            </p:cNvPr>
            <p:cNvSpPr/>
            <p:nvPr/>
          </p:nvSpPr>
          <p:spPr>
            <a:xfrm>
              <a:off x="8865704" y="3429000"/>
              <a:ext cx="1789044" cy="58309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JS-distance</a:t>
              </a:r>
              <a:endParaRPr lang="zh-CN" altLang="en-US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F6D516FF-C482-4DA6-844B-524FD699959B}"/>
                </a:ext>
              </a:extLst>
            </p:cNvPr>
            <p:cNvSpPr/>
            <p:nvPr/>
          </p:nvSpPr>
          <p:spPr>
            <a:xfrm>
              <a:off x="8865704" y="4668078"/>
              <a:ext cx="1789044" cy="58309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Maximizing Likelihood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948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2B7675-3F3D-45D1-82C8-51CACC1EB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Popular generative model architectures</a:t>
            </a:r>
            <a:endParaRPr lang="zh-CN" altLang="en-US" dirty="0"/>
          </a:p>
        </p:txBody>
      </p:sp>
      <p:pic>
        <p:nvPicPr>
          <p:cNvPr id="5" name="内容占位符 4" descr="图片包含 时钟, 物体&#10;&#10;自动生成的说明">
            <a:extLst>
              <a:ext uri="{FF2B5EF4-FFF2-40B4-BE49-F238E27FC236}">
                <a16:creationId xmlns:a16="http://schemas.microsoft.com/office/drawing/2014/main" id="{7B416933-378A-4121-95D0-79367E4050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959" y="1690688"/>
            <a:ext cx="8117621" cy="4351338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0B036C9-9C33-45C8-BB74-1D0516F118B5}"/>
              </a:ext>
            </a:extLst>
          </p:cNvPr>
          <p:cNvSpPr txBox="1"/>
          <p:nvPr/>
        </p:nvSpPr>
        <p:spPr>
          <a:xfrm>
            <a:off x="3298599" y="6042026"/>
            <a:ext cx="55948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/>
              <a:t>https://lilianweng.github.io/lil-log/2018/10/13/flow-based-deep-generative-models.html#realnvp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29998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39FBD4-68CC-4815-966F-2AAAC0222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Variational Inference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9A2BEA6-017B-4B99-8792-005E34729E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9294845" cy="4351338"/>
              </a:xfrm>
            </p:spPr>
            <p:txBody>
              <a:bodyPr/>
              <a:lstStyle/>
              <a:p>
                <a:r>
                  <a:rPr lang="en-US" altLang="zh-CN" sz="2000" dirty="0"/>
                  <a:t>Gold standard for posterior inference: Markov Chain Monte Carlo</a:t>
                </a:r>
              </a:p>
              <a:p>
                <a:r>
                  <a:rPr lang="en-US" altLang="zh-CN" sz="2000" dirty="0"/>
                  <a:t>Issues: computationally intensive for large P</a:t>
                </a:r>
              </a:p>
              <a:p>
                <a:r>
                  <a:rPr lang="en-US" altLang="zh-CN" sz="2000" b="1" dirty="0"/>
                  <a:t>Idea: </a:t>
                </a:r>
                <a:r>
                  <a:rPr lang="en-US" altLang="zh-CN" sz="2000" dirty="0"/>
                  <a:t>sampling (MCMC)           Optimization </a:t>
                </a:r>
              </a:p>
              <a:p>
                <a:endParaRPr lang="en-US" altLang="zh-CN" sz="2000" dirty="0"/>
              </a:p>
              <a:p>
                <a:r>
                  <a:rPr lang="en-US" altLang="zh-CN" sz="2000" dirty="0"/>
                  <a:t>Approximate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altLang="zh-CN" sz="2000" i="1">
                        <a:latin typeface="Cambria Math" panose="02040503050406030204" pitchFamily="18" charset="0"/>
                      </a:rPr>
                      <m:t>β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000" dirty="0"/>
                  <a:t> with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0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0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zh-CN" altLang="en-US" sz="20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altLang="zh-CN" sz="20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zh-CN" sz="2000" dirty="0"/>
                  <a:t> such that</a:t>
                </a:r>
              </a:p>
              <a:p>
                <a:pPr marL="0" indent="0">
                  <a:buNone/>
                </a:pPr>
                <a:r>
                  <a:rPr lang="en-US" altLang="zh-CN" sz="20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           </m:t>
                    </m:r>
                    <m:sSubSup>
                      <m:sSubSupPr>
                        <m:ctrlPr>
                          <a:rPr lang="en-US" altLang="zh-CN" sz="20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   </m:t>
                        </m:r>
                        <m:r>
                          <a:rPr lang="en-US" altLang="zh-CN" sz="20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zh-CN" altLang="en-US" sz="20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altLang="zh-CN" sz="2000" b="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zh-CN" sz="2000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000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argmin</m:t>
                    </m:r>
                    <m:r>
                      <a:rPr lang="en-US" altLang="zh-CN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0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0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𝐾𝐿</m:t>
                    </m:r>
                    <m:r>
                      <a:rPr lang="en-US" altLang="zh-CN" sz="20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zh-CN" altLang="en-US" sz="20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altLang="zh-CN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zh-CN" altLang="en-US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altLang="zh-CN" sz="20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)||</m:t>
                    </m:r>
                    <m:r>
                      <m:rPr>
                        <m:sty m:val="p"/>
                      </m:rPr>
                      <a:rPr lang="en-US" altLang="zh-CN" sz="2000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altLang="zh-CN" sz="200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altLang="zh-CN" sz="2000" i="1">
                        <a:latin typeface="Cambria Math" panose="02040503050406030204" pitchFamily="18" charset="0"/>
                      </a:rPr>
                      <m:t>β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en-US" altLang="zh-CN" sz="2000" dirty="0"/>
              </a:p>
              <a:p>
                <a:pPr marL="0" indent="0">
                  <a:buNone/>
                </a:pPr>
                <a:endParaRPr lang="en-US" altLang="zh-CN" b="1" dirty="0"/>
              </a:p>
              <a:p>
                <a:pPr marL="0" indent="0">
                  <a:buNone/>
                </a:pPr>
                <a:r>
                  <a:rPr lang="en-US" altLang="zh-CN" sz="2000" b="1" dirty="0"/>
                  <a:t>Advantage: </a:t>
                </a:r>
              </a:p>
              <a:p>
                <a:pPr marL="0" indent="0">
                  <a:buNone/>
                </a:pPr>
                <a:r>
                  <a:rPr lang="en-US" altLang="zh-CN" sz="2000" dirty="0"/>
                  <a:t>Take use of off-the-shelf </a:t>
                </a:r>
                <a:r>
                  <a:rPr lang="en-US" altLang="zh-CN" sz="2000" dirty="0" err="1"/>
                  <a:t>softwares</a:t>
                </a:r>
                <a:r>
                  <a:rPr lang="en-US" altLang="zh-CN" sz="2000" dirty="0"/>
                  <a:t>: </a:t>
                </a:r>
                <a:r>
                  <a:rPr lang="en-US" altLang="zh-CN" sz="2000" b="1" dirty="0" err="1"/>
                  <a:t>Tensorflow</a:t>
                </a:r>
                <a:r>
                  <a:rPr lang="en-US" altLang="zh-CN" sz="2000" dirty="0"/>
                  <a:t> for automatic differentiation and parallel computing</a:t>
                </a:r>
                <a:endParaRPr lang="zh-CN" altLang="en-US" sz="2000" dirty="0"/>
              </a:p>
              <a:p>
                <a:endParaRPr lang="en-US" altLang="zh-CN" dirty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9A2BEA6-017B-4B99-8792-005E34729E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9294845" cy="4351338"/>
              </a:xfrm>
              <a:blipFill>
                <a:blip r:embed="rId2"/>
                <a:stretch>
                  <a:fillRect l="-656" t="-140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39F6FF4D-FB64-48AA-BAAC-9603C057A3EE}"/>
              </a:ext>
            </a:extLst>
          </p:cNvPr>
          <p:cNvCxnSpPr>
            <a:cxnSpLocks/>
          </p:cNvCxnSpPr>
          <p:nvPr/>
        </p:nvCxnSpPr>
        <p:spPr>
          <a:xfrm>
            <a:off x="3831916" y="2804130"/>
            <a:ext cx="63730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5480AF07-689A-43C9-B081-8F29D9B703C6}"/>
              </a:ext>
            </a:extLst>
          </p:cNvPr>
          <p:cNvGrpSpPr/>
          <p:nvPr/>
        </p:nvGrpSpPr>
        <p:grpSpPr>
          <a:xfrm>
            <a:off x="7762461" y="2199617"/>
            <a:ext cx="3591339" cy="2690191"/>
            <a:chOff x="7878010" y="3429000"/>
            <a:chExt cx="3591339" cy="2690191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25AED1BC-5D06-46FA-825C-9D863BE8E150}"/>
                </a:ext>
              </a:extLst>
            </p:cNvPr>
            <p:cNvSpPr/>
            <p:nvPr/>
          </p:nvSpPr>
          <p:spPr>
            <a:xfrm>
              <a:off x="7878010" y="3429000"/>
              <a:ext cx="3591339" cy="2690191"/>
            </a:xfrm>
            <a:prstGeom prst="ellipse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>
                <a:lnSpc>
                  <a:spcPct val="90000"/>
                </a:lnSpc>
                <a:spcBef>
                  <a:spcPts val="1000"/>
                </a:spcBef>
              </a:pPr>
              <a:endParaRPr lang="en-US" altLang="zh-CN" sz="2200" dirty="0">
                <a:solidFill>
                  <a:prstClr val="black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7C8B00BA-BFB6-409B-BCF6-2ED9681A815F}"/>
                    </a:ext>
                  </a:extLst>
                </p:cNvPr>
                <p:cNvSpPr txBox="1"/>
                <p:nvPr/>
              </p:nvSpPr>
              <p:spPr>
                <a:xfrm>
                  <a:off x="8611428" y="4060268"/>
                  <a:ext cx="1205948" cy="67710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0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d>
                        <m:dPr>
                          <m:ctrlPr>
                            <a:rPr lang="en-US" altLang="zh-CN" sz="2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l-GR" altLang="zh-CN" sz="2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e>
                          <m:r>
                            <a:rPr lang="en-US" altLang="zh-CN" sz="2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a14:m>
                  <a:r>
                    <a:rPr lang="en-US" altLang="zh-CN" sz="2000" dirty="0">
                      <a:solidFill>
                        <a:prstClr val="black"/>
                      </a:solidFill>
                    </a:rPr>
                    <a:t> </a:t>
                  </a:r>
                  <a14:m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zh-CN" sz="2000" dirty="0">
                          <a:solidFill>
                            <a:prstClr val="black"/>
                          </a:solidFill>
                        </a:rPr>
                        <m:t>•</m:t>
                      </m:r>
                    </m:oMath>
                  </a14:m>
                  <a:endParaRPr lang="en-US" altLang="zh-CN" sz="2000" dirty="0">
                    <a:solidFill>
                      <a:prstClr val="black"/>
                    </a:solidFill>
                  </a:endParaRPr>
                </a:p>
                <a:p>
                  <a:endParaRPr lang="zh-CN" altLang="en-US" dirty="0"/>
                </a:p>
              </p:txBody>
            </p:sp>
          </mc:Choice>
          <mc:Fallback xmlns=""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7C8B00BA-BFB6-409B-BCF6-2ED9681A815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11428" y="4060268"/>
                  <a:ext cx="1205948" cy="67710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8B0F8A92-7B1C-4B12-BC9E-47EDC374986A}"/>
                    </a:ext>
                  </a:extLst>
                </p:cNvPr>
                <p:cNvSpPr txBox="1"/>
                <p:nvPr/>
              </p:nvSpPr>
              <p:spPr>
                <a:xfrm>
                  <a:off x="9214402" y="4371148"/>
                  <a:ext cx="1205948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nor/>
                          </m:rPr>
                          <a:rPr lang="en-US" altLang="zh-CN" dirty="0">
                            <a:solidFill>
                              <a:prstClr val="black"/>
                            </a:solidFill>
                          </a:rPr>
                          <m:t>•</m:t>
                        </m:r>
                      </m:oMath>
                    </m:oMathPara>
                  </a14:m>
                  <a:endParaRPr lang="en-US" altLang="zh-CN" dirty="0">
                    <a:solidFill>
                      <a:prstClr val="black"/>
                    </a:solidFill>
                  </a:endParaRPr>
                </a:p>
                <a:p>
                  <a:endParaRPr lang="zh-CN" altLang="en-US" dirty="0"/>
                </a:p>
              </p:txBody>
            </p:sp>
          </mc:Choice>
          <mc:Fallback xmlns=""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8B0F8A92-7B1C-4B12-BC9E-47EDC374986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214402" y="4371148"/>
                  <a:ext cx="1205948" cy="64633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CA9829C4-D4B1-4F85-8D55-F7D436BB94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596888" y="4307926"/>
              <a:ext cx="220490" cy="24792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0EC21C88-B5C6-491F-83F0-016E7A806011}"/>
                </a:ext>
              </a:extLst>
            </p:cNvPr>
            <p:cNvSpPr/>
            <p:nvPr/>
          </p:nvSpPr>
          <p:spPr>
            <a:xfrm>
              <a:off x="9596888" y="4402369"/>
              <a:ext cx="1646923" cy="114556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1CDD72FE-9A43-4EC7-ABDA-4874A006F948}"/>
                    </a:ext>
                  </a:extLst>
                </p:cNvPr>
                <p:cNvSpPr txBox="1"/>
                <p:nvPr/>
              </p:nvSpPr>
              <p:spPr>
                <a:xfrm>
                  <a:off x="9673680" y="4552710"/>
                  <a:ext cx="85305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altLang="zh-CN" b="1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b="1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𝒒</m:t>
                            </m:r>
                          </m:e>
                          <m:sub>
                            <m:r>
                              <a:rPr lang="zh-CN" altLang="en-US" b="1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𝜽</m:t>
                            </m:r>
                          </m:sub>
                          <m:sup>
                            <m:r>
                              <a:rPr lang="en-US" altLang="zh-CN" b="1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  <m: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zh-CN" altLang="en-US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𝜷</m:t>
                        </m:r>
                        <m: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b="1" dirty="0"/>
                </a:p>
              </p:txBody>
            </p:sp>
          </mc:Choice>
          <mc:Fallback xmlns=""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1CDD72FE-9A43-4EC7-ABDA-4874A006F9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73680" y="4552710"/>
                  <a:ext cx="853054" cy="369332"/>
                </a:xfrm>
                <a:prstGeom prst="rect">
                  <a:avLst/>
                </a:prstGeom>
                <a:blipFill>
                  <a:blip r:embed="rId5"/>
                  <a:stretch>
                    <a:fillRect b="-1311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65F1BF7E-D205-4290-814F-C4F32AA9D3B4}"/>
                </a:ext>
              </a:extLst>
            </p:cNvPr>
            <p:cNvSpPr/>
            <p:nvPr/>
          </p:nvSpPr>
          <p:spPr>
            <a:xfrm flipH="1">
              <a:off x="9775457" y="4527482"/>
              <a:ext cx="83837" cy="9159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ECC2F1B6-FA6D-4558-B6C9-D9F3433C5F5F}"/>
              </a:ext>
            </a:extLst>
          </p:cNvPr>
          <p:cNvSpPr txBox="1"/>
          <p:nvPr/>
        </p:nvSpPr>
        <p:spPr>
          <a:xfrm>
            <a:off x="4267200" y="28661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E03D5BA1-8EA9-4C4F-956C-8D797B25F9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539" y="5040149"/>
            <a:ext cx="1621769" cy="135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92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602093-5CDA-4C81-9E59-84692EEB7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Variational Inference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6930C6-377A-4AFE-8103-DEF2E45D4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200" b="1" dirty="0"/>
              <a:t>Idea: </a:t>
            </a:r>
            <a:r>
              <a:rPr lang="en-US" altLang="zh-CN" sz="2200" dirty="0"/>
              <a:t>sampling (MCMC)           Optimization </a:t>
            </a:r>
            <a:endParaRPr lang="zh-CN" altLang="en-US" sz="2200" b="1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7F8210C-A7A7-4C3A-9306-BC92B359D374}"/>
              </a:ext>
            </a:extLst>
          </p:cNvPr>
          <p:cNvCxnSpPr>
            <a:cxnSpLocks/>
          </p:cNvCxnSpPr>
          <p:nvPr/>
        </p:nvCxnSpPr>
        <p:spPr>
          <a:xfrm>
            <a:off x="4105182" y="2009375"/>
            <a:ext cx="63730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6FCC873E-E7B1-4C7A-B78A-9682AE2C68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883" y="2672371"/>
            <a:ext cx="7201905" cy="2657846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B7E194D9-F516-4052-AC99-A0DB49EE78F5}"/>
              </a:ext>
            </a:extLst>
          </p:cNvPr>
          <p:cNvSpPr/>
          <p:nvPr/>
        </p:nvSpPr>
        <p:spPr>
          <a:xfrm>
            <a:off x="6216073" y="4353028"/>
            <a:ext cx="2687782" cy="933708"/>
          </a:xfrm>
          <a:prstGeom prst="rect">
            <a:avLst/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C836129-D7E9-4BF4-92AA-763F812FBCA7}"/>
              </a:ext>
            </a:extLst>
          </p:cNvPr>
          <p:cNvSpPr txBox="1"/>
          <p:nvPr/>
        </p:nvSpPr>
        <p:spPr>
          <a:xfrm>
            <a:off x="6097902" y="5330217"/>
            <a:ext cx="3155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6600"/>
                </a:solidFill>
              </a:rPr>
              <a:t>Evidence Lower Bound (ELBO)</a:t>
            </a:r>
            <a:endParaRPr lang="zh-CN" altLang="en-US" dirty="0">
              <a:solidFill>
                <a:srgbClr val="FF6600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89EE7DA-C876-47D5-9477-368477EDB490}"/>
              </a:ext>
            </a:extLst>
          </p:cNvPr>
          <p:cNvSpPr txBox="1"/>
          <p:nvPr/>
        </p:nvSpPr>
        <p:spPr>
          <a:xfrm>
            <a:off x="3065625" y="6046338"/>
            <a:ext cx="6009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5">
                    <a:lumMod val="75000"/>
                  </a:schemeClr>
                </a:solidFill>
              </a:rPr>
              <a:t>Minimizing KL                                    </a:t>
            </a:r>
            <a:r>
              <a:rPr lang="en-US" altLang="zh-CN" b="1" dirty="0">
                <a:solidFill>
                  <a:srgbClr val="FF6600"/>
                </a:solidFill>
              </a:rPr>
              <a:t>Maximizing ELBO   </a:t>
            </a:r>
            <a:endParaRPr lang="zh-CN" altLang="en-US" b="1" dirty="0">
              <a:solidFill>
                <a:srgbClr val="FF6600"/>
              </a:solidFill>
            </a:endParaRPr>
          </a:p>
        </p:txBody>
      </p:sp>
      <p:sp>
        <p:nvSpPr>
          <p:cNvPr id="17" name="箭头: 左右 16">
            <a:extLst>
              <a:ext uri="{FF2B5EF4-FFF2-40B4-BE49-F238E27FC236}">
                <a16:creationId xmlns:a16="http://schemas.microsoft.com/office/drawing/2014/main" id="{AD327432-5396-43FC-BC89-16D2BED4D9FC}"/>
              </a:ext>
            </a:extLst>
          </p:cNvPr>
          <p:cNvSpPr/>
          <p:nvPr/>
        </p:nvSpPr>
        <p:spPr>
          <a:xfrm>
            <a:off x="5380181" y="6142413"/>
            <a:ext cx="861109" cy="195023"/>
          </a:xfrm>
          <a:prstGeom prst="left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02475CF-A71A-4E63-8C54-F4A90231A9A0}"/>
              </a:ext>
            </a:extLst>
          </p:cNvPr>
          <p:cNvSpPr/>
          <p:nvPr/>
        </p:nvSpPr>
        <p:spPr>
          <a:xfrm>
            <a:off x="2097883" y="2817091"/>
            <a:ext cx="2538772" cy="720436"/>
          </a:xfrm>
          <a:prstGeom prst="rect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B9428D0F-5FAC-4503-8E8A-2536BD1549B7}"/>
              </a:ext>
            </a:extLst>
          </p:cNvPr>
          <p:cNvCxnSpPr>
            <a:cxnSpLocks/>
          </p:cNvCxnSpPr>
          <p:nvPr/>
        </p:nvCxnSpPr>
        <p:spPr>
          <a:xfrm>
            <a:off x="3620655" y="3672593"/>
            <a:ext cx="0" cy="226638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35EF5F5E-A46A-4E15-BDEA-A92BE3D77583}"/>
              </a:ext>
            </a:extLst>
          </p:cNvPr>
          <p:cNvCxnSpPr/>
          <p:nvPr/>
        </p:nvCxnSpPr>
        <p:spPr>
          <a:xfrm>
            <a:off x="7675418" y="5699549"/>
            <a:ext cx="0" cy="346789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330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079BEE-E7B7-4AC5-8316-2C243549D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Amortized Variational Inference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35626F-52D1-45B7-B742-9189EC331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Idea: let the variational parameter be dependent on the input X</a:t>
            </a:r>
          </a:p>
          <a:p>
            <a:endParaRPr lang="en-US" altLang="zh-CN" dirty="0"/>
          </a:p>
          <a:p>
            <a:r>
              <a:rPr lang="en-US" altLang="zh-CN" dirty="0"/>
              <a:t>Structure:</a:t>
            </a:r>
          </a:p>
          <a:p>
            <a:pPr lvl="1"/>
            <a:r>
              <a:rPr lang="en-US" altLang="zh-CN" dirty="0"/>
              <a:t>Encoder (</a:t>
            </a:r>
            <a:r>
              <a:rPr lang="en-US" altLang="zh-CN" dirty="0">
                <a:cs typeface="Calibri"/>
              </a:rPr>
              <a:t>Recognition</a:t>
            </a:r>
            <a:r>
              <a:rPr lang="en-US" altLang="zh-CN" dirty="0"/>
              <a:t> network)</a:t>
            </a:r>
          </a:p>
          <a:p>
            <a:pPr lvl="1"/>
            <a:r>
              <a:rPr lang="en-US" altLang="zh-CN" dirty="0"/>
              <a:t>Decoder (Reconstruction network)</a:t>
            </a:r>
          </a:p>
          <a:p>
            <a:pPr lvl="1"/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7720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141C52C-1A9A-4CEC-A08A-224CED4EC78C}"/>
              </a:ext>
            </a:extLst>
          </p:cNvPr>
          <p:cNvSpPr/>
          <p:nvPr/>
        </p:nvSpPr>
        <p:spPr>
          <a:xfrm>
            <a:off x="3782168" y="1924214"/>
            <a:ext cx="337752" cy="235602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D0D7395-CCD6-4DC1-8A3A-B933BE1BD59F}"/>
              </a:ext>
            </a:extLst>
          </p:cNvPr>
          <p:cNvSpPr/>
          <p:nvPr/>
        </p:nvSpPr>
        <p:spPr>
          <a:xfrm flipH="1">
            <a:off x="3821298" y="2016889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23E1F81F-17C9-4BD7-B987-9B4882822548}"/>
              </a:ext>
            </a:extLst>
          </p:cNvPr>
          <p:cNvSpPr/>
          <p:nvPr/>
        </p:nvSpPr>
        <p:spPr>
          <a:xfrm flipH="1">
            <a:off x="3821298" y="2356700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57C2CE8-8BEA-4E37-8AB3-323D61AC3952}"/>
              </a:ext>
            </a:extLst>
          </p:cNvPr>
          <p:cNvSpPr/>
          <p:nvPr/>
        </p:nvSpPr>
        <p:spPr>
          <a:xfrm>
            <a:off x="5151709" y="2768594"/>
            <a:ext cx="286264" cy="6878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125BA6C-0DBA-45EC-ACF9-BFC333C5731E}"/>
              </a:ext>
            </a:extLst>
          </p:cNvPr>
          <p:cNvSpPr/>
          <p:nvPr/>
        </p:nvSpPr>
        <p:spPr>
          <a:xfrm>
            <a:off x="7623060" y="1975700"/>
            <a:ext cx="337752" cy="235602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46138E12-5903-45D6-8C97-01C6F1047CB7}"/>
              </a:ext>
            </a:extLst>
          </p:cNvPr>
          <p:cNvSpPr/>
          <p:nvPr/>
        </p:nvSpPr>
        <p:spPr>
          <a:xfrm flipH="1">
            <a:off x="7651893" y="2088969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A6CA0826-ADCC-4A62-B395-C1E5065FBB36}"/>
              </a:ext>
            </a:extLst>
          </p:cNvPr>
          <p:cNvSpPr/>
          <p:nvPr/>
        </p:nvSpPr>
        <p:spPr>
          <a:xfrm flipH="1">
            <a:off x="7662190" y="2418483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9FD8510E-B36F-4227-9282-000CC400CAB1}"/>
              </a:ext>
            </a:extLst>
          </p:cNvPr>
          <p:cNvCxnSpPr/>
          <p:nvPr/>
        </p:nvCxnSpPr>
        <p:spPr>
          <a:xfrm>
            <a:off x="4173467" y="2140459"/>
            <a:ext cx="955588" cy="7187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D08DD7CA-4C88-4C00-8336-F87AB1C6518C}"/>
              </a:ext>
            </a:extLst>
          </p:cNvPr>
          <p:cNvCxnSpPr>
            <a:cxnSpLocks/>
          </p:cNvCxnSpPr>
          <p:nvPr/>
        </p:nvCxnSpPr>
        <p:spPr>
          <a:xfrm>
            <a:off x="4132278" y="2480270"/>
            <a:ext cx="1007074" cy="4304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33213AF9-3D86-4ED5-B39B-22A7FEBEBE2A}"/>
              </a:ext>
            </a:extLst>
          </p:cNvPr>
          <p:cNvCxnSpPr>
            <a:cxnSpLocks/>
          </p:cNvCxnSpPr>
          <p:nvPr/>
        </p:nvCxnSpPr>
        <p:spPr>
          <a:xfrm flipV="1">
            <a:off x="4152873" y="2962185"/>
            <a:ext cx="965885" cy="10935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>
            <a:extLst>
              <a:ext uri="{FF2B5EF4-FFF2-40B4-BE49-F238E27FC236}">
                <a16:creationId xmlns:a16="http://schemas.microsoft.com/office/drawing/2014/main" id="{59A2C7F3-E203-46E8-B86B-AEA5761EB362}"/>
              </a:ext>
            </a:extLst>
          </p:cNvPr>
          <p:cNvSpPr/>
          <p:nvPr/>
        </p:nvSpPr>
        <p:spPr>
          <a:xfrm flipH="1">
            <a:off x="3821298" y="3932186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4EE9F7E-BD77-41CA-9DD8-6C607E9F6560}"/>
              </a:ext>
            </a:extLst>
          </p:cNvPr>
          <p:cNvSpPr/>
          <p:nvPr/>
        </p:nvSpPr>
        <p:spPr>
          <a:xfrm flipH="1">
            <a:off x="5159946" y="2809781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88AD176-1C2E-469F-8444-0F55EFE1985B}"/>
              </a:ext>
            </a:extLst>
          </p:cNvPr>
          <p:cNvSpPr/>
          <p:nvPr/>
        </p:nvSpPr>
        <p:spPr>
          <a:xfrm flipH="1">
            <a:off x="5159946" y="3159889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26725B45-22E1-469F-8543-1F30CB8DCD12}"/>
              </a:ext>
            </a:extLst>
          </p:cNvPr>
          <p:cNvCxnSpPr/>
          <p:nvPr/>
        </p:nvCxnSpPr>
        <p:spPr>
          <a:xfrm flipV="1">
            <a:off x="4173466" y="3394671"/>
            <a:ext cx="945291" cy="6507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82D5F7F9-A4BB-49A0-AF6E-AC60C728F9E6}"/>
              </a:ext>
            </a:extLst>
          </p:cNvPr>
          <p:cNvSpPr/>
          <p:nvPr/>
        </p:nvSpPr>
        <p:spPr>
          <a:xfrm>
            <a:off x="6327510" y="2768594"/>
            <a:ext cx="286264" cy="6878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428D35D3-4143-4200-A527-A941DE94D99A}"/>
              </a:ext>
            </a:extLst>
          </p:cNvPr>
          <p:cNvSpPr/>
          <p:nvPr/>
        </p:nvSpPr>
        <p:spPr>
          <a:xfrm flipH="1">
            <a:off x="6344136" y="2809781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EBC20086-B53E-4BB2-8D68-CBB7E77B0AE8}"/>
              </a:ext>
            </a:extLst>
          </p:cNvPr>
          <p:cNvSpPr/>
          <p:nvPr/>
        </p:nvSpPr>
        <p:spPr>
          <a:xfrm flipH="1">
            <a:off x="6344136" y="3159889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B185CC07-0876-40CD-8DE0-477F57EE9DD0}"/>
              </a:ext>
            </a:extLst>
          </p:cNvPr>
          <p:cNvSpPr/>
          <p:nvPr/>
        </p:nvSpPr>
        <p:spPr>
          <a:xfrm>
            <a:off x="2910918" y="2830064"/>
            <a:ext cx="747661" cy="399981"/>
          </a:xfrm>
          <a:prstGeom prst="rightArrow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FFC64AE1-AEEF-44C7-A389-2F9BA4837E68}"/>
              </a:ext>
            </a:extLst>
          </p:cNvPr>
          <p:cNvCxnSpPr>
            <a:cxnSpLocks/>
          </p:cNvCxnSpPr>
          <p:nvPr/>
        </p:nvCxnSpPr>
        <p:spPr>
          <a:xfrm>
            <a:off x="4111684" y="2469973"/>
            <a:ext cx="1007074" cy="8526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18E1FC5B-BCCD-496B-91D5-85D53939D8D4}"/>
              </a:ext>
            </a:extLst>
          </p:cNvPr>
          <p:cNvCxnSpPr>
            <a:cxnSpLocks/>
          </p:cNvCxnSpPr>
          <p:nvPr/>
        </p:nvCxnSpPr>
        <p:spPr>
          <a:xfrm flipV="1">
            <a:off x="6644817" y="2261968"/>
            <a:ext cx="945291" cy="6507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4D53D200-4163-4805-83F9-2CE764B88D70}"/>
              </a:ext>
            </a:extLst>
          </p:cNvPr>
          <p:cNvCxnSpPr>
            <a:cxnSpLocks/>
          </p:cNvCxnSpPr>
          <p:nvPr/>
        </p:nvCxnSpPr>
        <p:spPr>
          <a:xfrm flipV="1">
            <a:off x="6655114" y="2642968"/>
            <a:ext cx="945291" cy="6507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FDC18D35-E58A-465E-911D-689A4A05A19A}"/>
              </a:ext>
            </a:extLst>
          </p:cNvPr>
          <p:cNvCxnSpPr>
            <a:cxnSpLocks/>
          </p:cNvCxnSpPr>
          <p:nvPr/>
        </p:nvCxnSpPr>
        <p:spPr>
          <a:xfrm flipV="1">
            <a:off x="6624221" y="2612075"/>
            <a:ext cx="976184" cy="3109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>
            <a:extLst>
              <a:ext uri="{FF2B5EF4-FFF2-40B4-BE49-F238E27FC236}">
                <a16:creationId xmlns:a16="http://schemas.microsoft.com/office/drawing/2014/main" id="{527E770C-B62C-40FB-AD65-B4B4574713CB}"/>
              </a:ext>
            </a:extLst>
          </p:cNvPr>
          <p:cNvSpPr/>
          <p:nvPr/>
        </p:nvSpPr>
        <p:spPr>
          <a:xfrm flipH="1">
            <a:off x="7662190" y="4035159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A7C084C7-1D6E-441B-921B-E1753F990E1E}"/>
              </a:ext>
            </a:extLst>
          </p:cNvPr>
          <p:cNvCxnSpPr>
            <a:cxnSpLocks/>
          </p:cNvCxnSpPr>
          <p:nvPr/>
        </p:nvCxnSpPr>
        <p:spPr>
          <a:xfrm>
            <a:off x="6644817" y="3314352"/>
            <a:ext cx="945290" cy="8217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52BF5C45-20ED-423B-96EE-52CCE74758CB}"/>
              </a:ext>
            </a:extLst>
          </p:cNvPr>
          <p:cNvSpPr txBox="1"/>
          <p:nvPr/>
        </p:nvSpPr>
        <p:spPr>
          <a:xfrm rot="-5400000">
            <a:off x="3413526" y="2832553"/>
            <a:ext cx="930876" cy="43088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200" b="1"/>
              <a:t>. . .</a:t>
            </a:r>
            <a:endParaRPr lang="zh-CN" sz="2200" b="1">
              <a:cs typeface="Calibri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7EA7DAD-159F-408E-8298-F5307A5959DB}"/>
              </a:ext>
            </a:extLst>
          </p:cNvPr>
          <p:cNvSpPr txBox="1"/>
          <p:nvPr/>
        </p:nvSpPr>
        <p:spPr>
          <a:xfrm rot="-5400000">
            <a:off x="7244120" y="2884039"/>
            <a:ext cx="930876" cy="43088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200" b="1"/>
              <a:t>. . .</a:t>
            </a:r>
            <a:endParaRPr lang="zh-CN" sz="2200" b="1">
              <a:cs typeface="Calibri"/>
            </a:endParaRPr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6A446434-A289-4552-AB4E-3917BE660EDD}"/>
              </a:ext>
            </a:extLst>
          </p:cNvPr>
          <p:cNvCxnSpPr>
            <a:cxnSpLocks/>
          </p:cNvCxnSpPr>
          <p:nvPr/>
        </p:nvCxnSpPr>
        <p:spPr>
          <a:xfrm>
            <a:off x="6644817" y="2923054"/>
            <a:ext cx="986479" cy="12027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9118D9CF-24AD-4CFA-A9F5-C2A030400E96}"/>
                  </a:ext>
                </a:extLst>
              </p:cNvPr>
              <p:cNvSpPr txBox="1"/>
              <p:nvPr/>
            </p:nvSpPr>
            <p:spPr>
              <a:xfrm>
                <a:off x="5094308" y="3471144"/>
                <a:ext cx="230660" cy="630942"/>
              </a:xfrm>
              <a:prstGeom prst="rect">
                <a:avLst/>
              </a:prstGeom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3500" b="1" i="1" smtClean="0">
                          <a:latin typeface="Cambria Math" panose="02040503050406030204" pitchFamily="18" charset="0"/>
                          <a:cs typeface="Calibri"/>
                        </a:rPr>
                        <m:t>𝝁</m:t>
                      </m:r>
                    </m:oMath>
                  </m:oMathPara>
                </a14:m>
                <a:endParaRPr lang="zh-CN" altLang="en-US" sz="3500" b="1" dirty="0">
                  <a:cs typeface="Calibri"/>
                </a:endParaRP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9118D9CF-24AD-4CFA-A9F5-C2A030400E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4308" y="3471144"/>
                <a:ext cx="230660" cy="630942"/>
              </a:xfrm>
              <a:prstGeom prst="rect">
                <a:avLst/>
              </a:prstGeom>
              <a:blipFill>
                <a:blip r:embed="rId2"/>
                <a:stretch>
                  <a:fillRect r="-605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>
            <a:extLst>
              <a:ext uri="{FF2B5EF4-FFF2-40B4-BE49-F238E27FC236}">
                <a16:creationId xmlns:a16="http://schemas.microsoft.com/office/drawing/2014/main" id="{040E7EED-A43C-46BA-B89B-A37882A379D8}"/>
              </a:ext>
            </a:extLst>
          </p:cNvPr>
          <p:cNvSpPr/>
          <p:nvPr/>
        </p:nvSpPr>
        <p:spPr>
          <a:xfrm>
            <a:off x="2516801" y="924227"/>
            <a:ext cx="295144" cy="422976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箭头: 右 50">
            <a:extLst>
              <a:ext uri="{FF2B5EF4-FFF2-40B4-BE49-F238E27FC236}">
                <a16:creationId xmlns:a16="http://schemas.microsoft.com/office/drawing/2014/main" id="{53EC3369-43F3-4346-A743-4A5D94CA2DE1}"/>
              </a:ext>
            </a:extLst>
          </p:cNvPr>
          <p:cNvSpPr/>
          <p:nvPr/>
        </p:nvSpPr>
        <p:spPr>
          <a:xfrm>
            <a:off x="8119752" y="2856394"/>
            <a:ext cx="747661" cy="399981"/>
          </a:xfrm>
          <a:prstGeom prst="rightArrow">
            <a:avLst/>
          </a:prstGeom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C25CBE80-35AA-43E2-B52A-198C324D2E25}"/>
              </a:ext>
            </a:extLst>
          </p:cNvPr>
          <p:cNvSpPr/>
          <p:nvPr/>
        </p:nvSpPr>
        <p:spPr>
          <a:xfrm flipH="1">
            <a:off x="2541235" y="1017653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639FCA97-204F-4346-923B-18A4702FA7D2}"/>
              </a:ext>
            </a:extLst>
          </p:cNvPr>
          <p:cNvSpPr/>
          <p:nvPr/>
        </p:nvSpPr>
        <p:spPr>
          <a:xfrm flipH="1">
            <a:off x="2541235" y="1357464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1A4BE6CB-1CAE-4EA1-9C93-A2D172CB189F}"/>
              </a:ext>
            </a:extLst>
          </p:cNvPr>
          <p:cNvSpPr/>
          <p:nvPr/>
        </p:nvSpPr>
        <p:spPr>
          <a:xfrm flipH="1">
            <a:off x="2539775" y="4833739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7472D45-893E-4F82-930E-9549F306F284}"/>
              </a:ext>
            </a:extLst>
          </p:cNvPr>
          <p:cNvSpPr txBox="1"/>
          <p:nvPr/>
        </p:nvSpPr>
        <p:spPr>
          <a:xfrm rot="-5400000">
            <a:off x="2134645" y="2594337"/>
            <a:ext cx="930876" cy="43088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200" b="1" dirty="0"/>
              <a:t>. . .</a:t>
            </a:r>
            <a:endParaRPr lang="zh-CN" sz="2200" b="1" dirty="0">
              <a:cs typeface="Calibri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246A620E-BBAE-4440-AB65-0DD077F810A1}"/>
              </a:ext>
            </a:extLst>
          </p:cNvPr>
          <p:cNvSpPr/>
          <p:nvPr/>
        </p:nvSpPr>
        <p:spPr>
          <a:xfrm>
            <a:off x="9007336" y="924227"/>
            <a:ext cx="295144" cy="422976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C257F912-4843-4DE9-A546-85A1784B5766}"/>
              </a:ext>
            </a:extLst>
          </p:cNvPr>
          <p:cNvSpPr/>
          <p:nvPr/>
        </p:nvSpPr>
        <p:spPr>
          <a:xfrm flipH="1">
            <a:off x="9031770" y="1017653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>
            <a:extLst>
              <a:ext uri="{FF2B5EF4-FFF2-40B4-BE49-F238E27FC236}">
                <a16:creationId xmlns:a16="http://schemas.microsoft.com/office/drawing/2014/main" id="{143C3F12-038D-4C6C-9B6C-74A5E1248949}"/>
              </a:ext>
            </a:extLst>
          </p:cNvPr>
          <p:cNvSpPr/>
          <p:nvPr/>
        </p:nvSpPr>
        <p:spPr>
          <a:xfrm flipH="1">
            <a:off x="9031770" y="1357464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2C392DDA-DCA7-40CC-8ACA-89A7D60D2A3E}"/>
              </a:ext>
            </a:extLst>
          </p:cNvPr>
          <p:cNvSpPr/>
          <p:nvPr/>
        </p:nvSpPr>
        <p:spPr>
          <a:xfrm flipH="1">
            <a:off x="9030310" y="4833739"/>
            <a:ext cx="249195" cy="24507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55F38A49-41D0-46A5-9CBA-664AB9EA2E0F}"/>
              </a:ext>
            </a:extLst>
          </p:cNvPr>
          <p:cNvSpPr txBox="1"/>
          <p:nvPr/>
        </p:nvSpPr>
        <p:spPr>
          <a:xfrm rot="-5400000">
            <a:off x="8641850" y="2623717"/>
            <a:ext cx="930876" cy="43088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200" b="1" dirty="0"/>
              <a:t>. . .</a:t>
            </a:r>
            <a:endParaRPr lang="zh-CN" sz="2200" b="1" dirty="0">
              <a:cs typeface="Calibri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F80C121D-8EEA-4F89-9BB3-B039C34A704A}"/>
              </a:ext>
            </a:extLst>
          </p:cNvPr>
          <p:cNvSpPr txBox="1"/>
          <p:nvPr/>
        </p:nvSpPr>
        <p:spPr>
          <a:xfrm>
            <a:off x="2457472" y="5054275"/>
            <a:ext cx="230660" cy="63094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altLang="zh-CN" sz="3500" b="1" dirty="0">
                <a:cs typeface="Calibri"/>
              </a:rPr>
              <a:t>x</a:t>
            </a:r>
            <a:endParaRPr lang="zh-CN" altLang="en-US" sz="3500" b="1" dirty="0">
              <a:cs typeface="Calibri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7EFB6DFF-1110-439B-8D3C-B19FD3A9DC07}"/>
              </a:ext>
            </a:extLst>
          </p:cNvPr>
          <p:cNvSpPr txBox="1"/>
          <p:nvPr/>
        </p:nvSpPr>
        <p:spPr>
          <a:xfrm>
            <a:off x="8975005" y="5132271"/>
            <a:ext cx="1477678" cy="63094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altLang="zh-CN" sz="3500" b="1" dirty="0">
                <a:cs typeface="Calibri"/>
              </a:rPr>
              <a:t>X’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9D18F0FF-B600-44C2-B468-44566C6C8088}"/>
              </a:ext>
            </a:extLst>
          </p:cNvPr>
          <p:cNvSpPr txBox="1"/>
          <p:nvPr/>
        </p:nvSpPr>
        <p:spPr>
          <a:xfrm>
            <a:off x="2793447" y="5011255"/>
            <a:ext cx="2290293" cy="76944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zh-CN" sz="2200" dirty="0">
                <a:cs typeface="Calibri"/>
              </a:rPr>
              <a:t>Recognition</a:t>
            </a:r>
          </a:p>
          <a:p>
            <a:pPr algn="ctr"/>
            <a:r>
              <a:rPr lang="en-US" altLang="zh-CN" sz="2200" dirty="0">
                <a:cs typeface="Calibri"/>
              </a:rPr>
              <a:t>Network</a:t>
            </a:r>
            <a:endParaRPr lang="zh-CN" altLang="en-US" sz="2200" dirty="0">
              <a:cs typeface="Calibri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AF31CC3D-FD31-4512-B154-7754211C1548}"/>
              </a:ext>
            </a:extLst>
          </p:cNvPr>
          <p:cNvSpPr txBox="1"/>
          <p:nvPr/>
        </p:nvSpPr>
        <p:spPr>
          <a:xfrm>
            <a:off x="6517043" y="5078817"/>
            <a:ext cx="2290293" cy="76944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zh-CN" sz="2200" dirty="0">
                <a:cs typeface="Calibri"/>
              </a:rPr>
              <a:t>Reconstruction</a:t>
            </a:r>
          </a:p>
          <a:p>
            <a:pPr algn="ctr"/>
            <a:r>
              <a:rPr lang="en-US" altLang="zh-CN" sz="2200" dirty="0">
                <a:cs typeface="Calibri"/>
              </a:rPr>
              <a:t>Network</a:t>
            </a:r>
            <a:endParaRPr lang="zh-CN" altLang="en-US" sz="2200" dirty="0">
              <a:cs typeface="Calibri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E4C22762-9C8A-4A63-9B9A-3677D69B82E8}"/>
              </a:ext>
            </a:extLst>
          </p:cNvPr>
          <p:cNvSpPr txBox="1"/>
          <p:nvPr/>
        </p:nvSpPr>
        <p:spPr>
          <a:xfrm>
            <a:off x="4728142" y="4375773"/>
            <a:ext cx="2290293" cy="43088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zh-CN" sz="2200" dirty="0">
                <a:cs typeface="Calibri"/>
              </a:rPr>
              <a:t>Latent Space</a:t>
            </a:r>
            <a:endParaRPr lang="zh-CN" altLang="en-US" sz="2200" dirty="0">
              <a:cs typeface="Calibri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913AAA17-E5F2-4870-A206-BCE9BB9BE88F}"/>
              </a:ext>
            </a:extLst>
          </p:cNvPr>
          <p:cNvSpPr txBox="1"/>
          <p:nvPr/>
        </p:nvSpPr>
        <p:spPr>
          <a:xfrm>
            <a:off x="6286407" y="3526917"/>
            <a:ext cx="230660" cy="63094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altLang="zh-CN" sz="3500" b="1" dirty="0">
                <a:cs typeface="Calibri"/>
              </a:rPr>
              <a:t>z</a:t>
            </a:r>
            <a:endParaRPr lang="zh-CN" altLang="en-US" sz="3500" b="1" dirty="0">
              <a:cs typeface="Calibri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64AEAF60-DA14-46F0-98D6-2E46BFBFAAF9}"/>
              </a:ext>
            </a:extLst>
          </p:cNvPr>
          <p:cNvSpPr/>
          <p:nvPr/>
        </p:nvSpPr>
        <p:spPr>
          <a:xfrm>
            <a:off x="5654180" y="3054859"/>
            <a:ext cx="531016" cy="175186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DA417B55-14D5-48CC-B8D2-6D0969FF682D}"/>
              </a:ext>
            </a:extLst>
          </p:cNvPr>
          <p:cNvSpPr txBox="1"/>
          <p:nvPr/>
        </p:nvSpPr>
        <p:spPr>
          <a:xfrm>
            <a:off x="5372030" y="2297329"/>
            <a:ext cx="1202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Sampling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703088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08FDD72-9481-4DE0-BCA6-095DC8736255}"/>
              </a:ext>
            </a:extLst>
          </p:cNvPr>
          <p:cNvGrpSpPr/>
          <p:nvPr/>
        </p:nvGrpSpPr>
        <p:grpSpPr>
          <a:xfrm>
            <a:off x="1254587" y="2720658"/>
            <a:ext cx="2480871" cy="1053032"/>
            <a:chOff x="420153" y="1679458"/>
            <a:chExt cx="3286093" cy="142300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4344F0D-2DF0-4C01-9C1B-AA2C420175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153" y="1679458"/>
              <a:ext cx="1439947" cy="1423006"/>
            </a:xfrm>
            <a:prstGeom prst="rect">
              <a:avLst/>
            </a:prstGeom>
          </p:spPr>
        </p:pic>
        <p:sp>
          <p:nvSpPr>
            <p:cNvPr id="17" name="梯形 16">
              <a:extLst>
                <a:ext uri="{FF2B5EF4-FFF2-40B4-BE49-F238E27FC236}">
                  <a16:creationId xmlns:a16="http://schemas.microsoft.com/office/drawing/2014/main" id="{4FE79FAB-D168-40C5-9050-58D8D2C6A4D7}"/>
                </a:ext>
              </a:extLst>
            </p:cNvPr>
            <p:cNvSpPr/>
            <p:nvPr/>
          </p:nvSpPr>
          <p:spPr>
            <a:xfrm rot="5400000">
              <a:off x="2671846" y="1802984"/>
              <a:ext cx="1009803" cy="1058996"/>
            </a:xfrm>
            <a:prstGeom prst="trapezoid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箭头: 右 17">
              <a:extLst>
                <a:ext uri="{FF2B5EF4-FFF2-40B4-BE49-F238E27FC236}">
                  <a16:creationId xmlns:a16="http://schemas.microsoft.com/office/drawing/2014/main" id="{C653020F-31A8-41AE-9862-0EA2022FA3E7}"/>
                </a:ext>
              </a:extLst>
            </p:cNvPr>
            <p:cNvSpPr/>
            <p:nvPr/>
          </p:nvSpPr>
          <p:spPr>
            <a:xfrm>
              <a:off x="2049495" y="2131645"/>
              <a:ext cx="478995" cy="401671"/>
            </a:xfrm>
            <a:prstGeom prst="rightArrow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9AF54E5-2313-4B5D-A138-60D2CF3D97CE}"/>
              </a:ext>
            </a:extLst>
          </p:cNvPr>
          <p:cNvGrpSpPr/>
          <p:nvPr/>
        </p:nvGrpSpPr>
        <p:grpSpPr>
          <a:xfrm>
            <a:off x="7789625" y="2720657"/>
            <a:ext cx="2713820" cy="1053032"/>
            <a:chOff x="6851573" y="1679458"/>
            <a:chExt cx="3413151" cy="1423007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208AB0E5-4909-46E4-93C0-2B7D0FF30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4777" y="1679458"/>
              <a:ext cx="1439947" cy="1423007"/>
            </a:xfrm>
            <a:prstGeom prst="rect">
              <a:avLst/>
            </a:prstGeom>
          </p:spPr>
        </p:pic>
        <p:sp>
          <p:nvSpPr>
            <p:cNvPr id="16" name="箭头: 右 15">
              <a:extLst>
                <a:ext uri="{FF2B5EF4-FFF2-40B4-BE49-F238E27FC236}">
                  <a16:creationId xmlns:a16="http://schemas.microsoft.com/office/drawing/2014/main" id="{9911C707-C1E9-4427-9476-580DCD0EFC83}"/>
                </a:ext>
              </a:extLst>
            </p:cNvPr>
            <p:cNvSpPr/>
            <p:nvPr/>
          </p:nvSpPr>
          <p:spPr>
            <a:xfrm>
              <a:off x="8162683" y="2131645"/>
              <a:ext cx="478995" cy="401671"/>
            </a:xfrm>
            <a:prstGeom prst="rightArrow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梯形 18">
              <a:extLst>
                <a:ext uri="{FF2B5EF4-FFF2-40B4-BE49-F238E27FC236}">
                  <a16:creationId xmlns:a16="http://schemas.microsoft.com/office/drawing/2014/main" id="{D7A48490-4993-4A4A-8FEF-E79A87210A77}"/>
                </a:ext>
              </a:extLst>
            </p:cNvPr>
            <p:cNvSpPr/>
            <p:nvPr/>
          </p:nvSpPr>
          <p:spPr>
            <a:xfrm rot="16200000">
              <a:off x="6876169" y="1802982"/>
              <a:ext cx="1009803" cy="1058996"/>
            </a:xfrm>
            <a:prstGeom prst="trapezoid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7C199675-F82F-4F21-9A52-044999000DFE}"/>
              </a:ext>
            </a:extLst>
          </p:cNvPr>
          <p:cNvSpPr txBox="1"/>
          <p:nvPr/>
        </p:nvSpPr>
        <p:spPr>
          <a:xfrm>
            <a:off x="2537950" y="4717969"/>
            <a:ext cx="14764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 err="1"/>
              <a:t>Recongition</a:t>
            </a:r>
            <a:r>
              <a:rPr lang="en-US" altLang="zh-CN" sz="2000" dirty="0"/>
              <a:t> </a:t>
            </a:r>
            <a:br>
              <a:rPr lang="en-US" altLang="zh-CN" sz="2000" dirty="0"/>
            </a:br>
            <a:r>
              <a:rPr lang="en-US" altLang="zh-CN" sz="2000" dirty="0"/>
              <a:t>Network </a:t>
            </a:r>
            <a:endParaRPr lang="zh-CN" altLang="en-US" sz="20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FC2C8A4-6E99-410D-B0F6-1A8C5C7E3042}"/>
              </a:ext>
            </a:extLst>
          </p:cNvPr>
          <p:cNvSpPr txBox="1"/>
          <p:nvPr/>
        </p:nvSpPr>
        <p:spPr>
          <a:xfrm>
            <a:off x="7547843" y="4717969"/>
            <a:ext cx="1815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/>
              <a:t>Reconstruction </a:t>
            </a:r>
            <a:br>
              <a:rPr lang="en-US" altLang="zh-CN" sz="2000" dirty="0"/>
            </a:br>
            <a:r>
              <a:rPr lang="en-US" altLang="zh-CN" sz="2000" dirty="0"/>
              <a:t>Network </a:t>
            </a:r>
            <a:endParaRPr lang="zh-CN" altLang="en-US" sz="20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D4D52A9-AC82-4FEE-8DE8-B24ADD2BBD0E}"/>
              </a:ext>
            </a:extLst>
          </p:cNvPr>
          <p:cNvSpPr txBox="1"/>
          <p:nvPr/>
        </p:nvSpPr>
        <p:spPr>
          <a:xfrm>
            <a:off x="5111662" y="4721325"/>
            <a:ext cx="15156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/>
              <a:t>Latent Space</a:t>
            </a:r>
          </a:p>
          <a:p>
            <a:pPr algn="ctr"/>
            <a:r>
              <a:rPr lang="en-US" altLang="zh-CN" sz="2000" dirty="0"/>
              <a:t>Sample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C67BC8B-476F-4575-A2D0-86BC015C2C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041" y="2073264"/>
            <a:ext cx="3484460" cy="234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5391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0B3AE1-FCE0-473E-BE25-FD75D0434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 example of generated images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AB9700F-A9E5-4F20-9144-3BBE1A8317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069" y="1690688"/>
            <a:ext cx="4399722" cy="439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749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079BEE-E7B7-4AC5-8316-2C243549D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Amortized Variational Inference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35626F-52D1-45B7-B742-9189EC331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/>
              <a:t>Idea: let the variational parameter be dependent on the input X</a:t>
            </a:r>
          </a:p>
          <a:p>
            <a:endParaRPr lang="en-US" altLang="zh-CN" dirty="0"/>
          </a:p>
          <a:p>
            <a:r>
              <a:rPr lang="en-US" altLang="zh-CN" dirty="0"/>
              <a:t>Structure:</a:t>
            </a:r>
          </a:p>
          <a:p>
            <a:pPr lvl="1"/>
            <a:r>
              <a:rPr lang="en-US" altLang="zh-CN" dirty="0"/>
              <a:t>Encoder (</a:t>
            </a:r>
            <a:r>
              <a:rPr lang="en-US" altLang="zh-CN" dirty="0">
                <a:cs typeface="Calibri"/>
              </a:rPr>
              <a:t>Recognition</a:t>
            </a:r>
            <a:r>
              <a:rPr lang="en-US" altLang="zh-CN" dirty="0"/>
              <a:t> network)</a:t>
            </a:r>
          </a:p>
          <a:p>
            <a:pPr lvl="1"/>
            <a:r>
              <a:rPr lang="en-US" altLang="zh-CN" dirty="0"/>
              <a:t>Decoder (Reconstruction network)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Stochastic Variational Inference</a:t>
            </a:r>
          </a:p>
          <a:p>
            <a:r>
              <a:rPr lang="en-US" altLang="zh-CN" dirty="0"/>
              <a:t>Reparameterization trick (</a:t>
            </a:r>
            <a:r>
              <a:rPr lang="en-US" altLang="zh-CN" dirty="0" err="1"/>
              <a:t>Kingma</a:t>
            </a:r>
            <a:r>
              <a:rPr lang="en-US" altLang="zh-CN" dirty="0"/>
              <a:t> and Welling. 2013)</a:t>
            </a:r>
          </a:p>
          <a:p>
            <a:endParaRPr lang="en-US" altLang="zh-CN" dirty="0"/>
          </a:p>
          <a:p>
            <a:r>
              <a:rPr lang="en-US" altLang="zh-CN" b="1" dirty="0"/>
              <a:t>Exercise</a:t>
            </a:r>
            <a:r>
              <a:rPr lang="en-US" altLang="zh-CN" dirty="0"/>
              <a:t>: Deriving the objective function: Evidence Lower Bound for VAE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2098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A966B7-A30C-4BD7-BC97-5A96EDD62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Current research in VAEs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E3E9A1-CE19-47BD-AD2C-C1775D74B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What are the drawbacks that need to be addressed for VAE models?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1545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98208C-8871-49EB-9714-7B761D37B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47AF7D-E4C9-45E1-BB3F-7EEAB74EF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Background: what is deep generative models?</a:t>
            </a:r>
          </a:p>
          <a:p>
            <a:pPr lvl="1"/>
            <a:r>
              <a:rPr lang="en-US" altLang="zh-CN" dirty="0"/>
              <a:t>Why generative models: application</a:t>
            </a:r>
          </a:p>
          <a:p>
            <a:pPr lvl="1"/>
            <a:r>
              <a:rPr lang="en-US" altLang="zh-CN" dirty="0"/>
              <a:t>Popular generative model architectures</a:t>
            </a:r>
          </a:p>
          <a:p>
            <a:r>
              <a:rPr lang="en-US" altLang="zh-CN" dirty="0"/>
              <a:t>Introduction to variational inference</a:t>
            </a:r>
          </a:p>
          <a:p>
            <a:r>
              <a:rPr lang="en-US" altLang="zh-CN" dirty="0"/>
              <a:t>Variational Auto-encoder (VAE)</a:t>
            </a:r>
          </a:p>
          <a:p>
            <a:r>
              <a:rPr lang="en-US" altLang="zh-CN" dirty="0"/>
              <a:t>Landscape of Current research in VAEs</a:t>
            </a:r>
          </a:p>
          <a:p>
            <a:pPr lvl="1"/>
            <a:r>
              <a:rPr lang="en-US" altLang="zh-CN" dirty="0"/>
              <a:t> Flexible variational distribution </a:t>
            </a:r>
          </a:p>
          <a:p>
            <a:pPr lvl="1"/>
            <a:r>
              <a:rPr lang="en-US" altLang="zh-CN" dirty="0"/>
              <a:t> The art of choosing prior for VAEs</a:t>
            </a:r>
          </a:p>
          <a:p>
            <a:pPr lvl="1"/>
            <a:r>
              <a:rPr lang="en-US" altLang="zh-CN" dirty="0"/>
              <a:t> Proper divergence metric</a:t>
            </a:r>
          </a:p>
          <a:p>
            <a:r>
              <a:rPr lang="en-US" altLang="zh-CN" dirty="0"/>
              <a:t>Mini-Project: implement a VAE </a:t>
            </a:r>
          </a:p>
          <a:p>
            <a:pPr marL="0" indent="0">
              <a:buNone/>
            </a:pP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56979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A966B7-A30C-4BD7-BC97-5A96EDD62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Current research in VAEs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E3E9A1-CE19-47BD-AD2C-C1775D74B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What are the drawbacks that need to be addressed for VAE models?</a:t>
            </a:r>
          </a:p>
          <a:p>
            <a:endParaRPr lang="en-US" altLang="zh-CN" dirty="0"/>
          </a:p>
          <a:p>
            <a:r>
              <a:rPr lang="en-US" altLang="zh-CN" dirty="0"/>
              <a:t>Blurry Image</a:t>
            </a:r>
          </a:p>
          <a:p>
            <a:r>
              <a:rPr lang="en-US" altLang="zh-CN" dirty="0"/>
              <a:t>Over regularization of the latent space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73166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386ABA-BB71-4CFF-B4A5-C9115667C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Current research in VAEs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2F5DD3-A130-4A14-BE9C-B415CE99A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Flexible variational distribution: 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Implicit Variational Inference: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Variational Inference with Normalizing Flows. Rezende and Mohamed, 2016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Semi-Implicit Variational Inference. Yin and Zhou, 2018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Unbiased Implicit Variational Inference. </a:t>
            </a:r>
            <a:r>
              <a:rPr lang="en-US" altLang="zh-CN" dirty="0" err="1"/>
              <a:t>Titsias</a:t>
            </a:r>
            <a:r>
              <a:rPr lang="en-US" altLang="zh-CN" dirty="0"/>
              <a:t> and Ruiz, 2018</a:t>
            </a:r>
          </a:p>
        </p:txBody>
      </p:sp>
    </p:spTree>
    <p:extLst>
      <p:ext uri="{BB962C8B-B14F-4D97-AF65-F5344CB8AC3E}">
        <p14:creationId xmlns:p14="http://schemas.microsoft.com/office/powerpoint/2010/main" val="343012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墙壁, 室内, 项链&#10;&#10;自动生成的说明">
            <a:extLst>
              <a:ext uri="{FF2B5EF4-FFF2-40B4-BE49-F238E27FC236}">
                <a16:creationId xmlns:a16="http://schemas.microsoft.com/office/drawing/2014/main" id="{ABACF8A2-D5DA-47A4-9EB0-55B3F499B2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681" y="2870403"/>
            <a:ext cx="7320637" cy="330656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1E6E36B-2652-4FE2-A1DE-FEDCF1309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Current research in VAEs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07B5C0-2D74-43B6-972D-D21BF092A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 art of choosing prior for VAEs – structural prior</a:t>
            </a:r>
          </a:p>
          <a:p>
            <a:pPr lvl="1"/>
            <a:r>
              <a:rPr lang="en-US" altLang="zh-CN" dirty="0"/>
              <a:t>VAE with a </a:t>
            </a:r>
            <a:r>
              <a:rPr lang="en-US" altLang="zh-CN" dirty="0" err="1"/>
              <a:t>VampPrior</a:t>
            </a:r>
            <a:r>
              <a:rPr lang="en-US" altLang="zh-CN" dirty="0"/>
              <a:t>. Tomczak and Welling, 2017</a:t>
            </a:r>
          </a:p>
          <a:p>
            <a:pPr lvl="2"/>
            <a:r>
              <a:rPr lang="en-US" altLang="zh-CN" dirty="0"/>
              <a:t>Hierarchical</a:t>
            </a:r>
          </a:p>
          <a:p>
            <a:pPr lvl="2"/>
            <a:r>
              <a:rPr lang="en-US" altLang="zh-CN" dirty="0"/>
              <a:t>Coupling Posterior</a:t>
            </a:r>
          </a:p>
          <a:p>
            <a:pPr lvl="1"/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1009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E6E36B-2652-4FE2-A1DE-FEDCF1309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Current research in VAEs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07B5C0-2D74-43B6-972D-D21BF092A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 art of choosing prior for VAEs - structural prior</a:t>
            </a:r>
          </a:p>
          <a:p>
            <a:pPr lvl="1"/>
            <a:r>
              <a:rPr lang="en-US" altLang="zh-CN" dirty="0"/>
              <a:t>VAE with a </a:t>
            </a:r>
            <a:r>
              <a:rPr lang="en-US" altLang="zh-CN" dirty="0" err="1"/>
              <a:t>VampPrior</a:t>
            </a:r>
            <a:r>
              <a:rPr lang="en-US" altLang="zh-CN" dirty="0"/>
              <a:t>. Tomczak and Welling, 2017</a:t>
            </a:r>
          </a:p>
          <a:p>
            <a:pPr lvl="1"/>
            <a:endParaRPr lang="en-US" altLang="zh-CN" dirty="0"/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2422C55-DB7C-482C-B3CF-39D28A4EF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179" y="3033513"/>
            <a:ext cx="6925642" cy="284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1645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D2A6CF-F267-4671-8A00-533F9A61D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Current research in VAEs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1986F5-97F7-4720-B90C-BA7BDDCF8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 art of choosing prior for VAEs – allowing dynamic latent space dimension</a:t>
            </a:r>
          </a:p>
          <a:p>
            <a:pPr marL="457200" lvl="1" indent="0">
              <a:buNone/>
            </a:pPr>
            <a:r>
              <a:rPr lang="en-US" altLang="zh-CN" dirty="0"/>
              <a:t>Stick-breaking prior (</a:t>
            </a:r>
            <a:r>
              <a:rPr lang="en-US" altLang="zh-CN" dirty="0" err="1"/>
              <a:t>Nalisnick</a:t>
            </a:r>
            <a:r>
              <a:rPr lang="en-US" altLang="zh-CN" dirty="0"/>
              <a:t>, 2016)</a:t>
            </a:r>
          </a:p>
          <a:p>
            <a:pPr marL="457200" lvl="1" indent="0">
              <a:buNone/>
            </a:pPr>
            <a:r>
              <a:rPr lang="en-US" altLang="zh-CN" dirty="0"/>
              <a:t>Tackling over-pruning of VAE (Yeung, 2017)</a:t>
            </a:r>
          </a:p>
          <a:p>
            <a:pPr marL="457200" lvl="1" indent="0">
              <a:buNone/>
            </a:pPr>
            <a:r>
              <a:rPr lang="en-US" altLang="zh-CN" dirty="0"/>
              <a:t>Sparsity inducing prior (Lu, 2019)</a:t>
            </a:r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9232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2744A3-9DE6-4747-B06D-002DB4132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Background: What is deep generative models?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A11D49-F1B3-43EF-9A50-69D4839A2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/>
              <a:t>To model the data distribution and to generate data.  </a:t>
            </a:r>
          </a:p>
          <a:p>
            <a:r>
              <a:rPr lang="en-US" altLang="zh-CN" sz="2400" dirty="0"/>
              <a:t>Different perspectives of generative models:</a:t>
            </a:r>
          </a:p>
          <a:p>
            <a:pPr lvl="1"/>
            <a:r>
              <a:rPr lang="en-US" altLang="zh-CN" sz="2000" b="1" dirty="0"/>
              <a:t>Supervised vs. unsupervised</a:t>
            </a:r>
          </a:p>
          <a:p>
            <a:pPr marL="457200" lvl="1" indent="0">
              <a:buNone/>
            </a:pPr>
            <a:r>
              <a:rPr lang="en-US" altLang="zh-CN" sz="2000" dirty="0"/>
              <a:t>    Unlike other unsupervised learning methods, e.g. PCA, Kernel density estimation and clustering, deep generative models focusing on high dimensional data (image, text, speech) and generation. </a:t>
            </a:r>
          </a:p>
          <a:p>
            <a:pPr lvl="1"/>
            <a:endParaRPr lang="en-US" altLang="zh-CN" sz="2000" dirty="0"/>
          </a:p>
          <a:p>
            <a:pPr lvl="1"/>
            <a:r>
              <a:rPr lang="en-US" altLang="zh-CN" sz="2000" b="1" dirty="0"/>
              <a:t>Probabilistic model </a:t>
            </a:r>
            <a:r>
              <a:rPr lang="en-US" altLang="zh-CN" sz="2000" dirty="0"/>
              <a:t>P(X) of the data X: Maximum likelihood (flow based model)</a:t>
            </a:r>
          </a:p>
          <a:p>
            <a:pPr lvl="1"/>
            <a:endParaRPr lang="en-US" altLang="zh-CN" sz="2000" dirty="0"/>
          </a:p>
          <a:p>
            <a:pPr lvl="1"/>
            <a:r>
              <a:rPr lang="en-US" altLang="zh-CN" sz="2000" b="1" dirty="0"/>
              <a:t>Distance Minimization</a:t>
            </a:r>
            <a:r>
              <a:rPr lang="en-US" altLang="zh-CN" sz="2000" dirty="0"/>
              <a:t>: Finding a generative distribution q(X) that is closest to the data distribution (VAEs, GANs)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1708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A21F9D-8C41-4A55-AFA5-4195E620D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deep generative models? -Applications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77EAD9-CFFC-4B5C-8BAC-96C83DF6E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Richard Feynman: “What I cannot create, I do not understand”</a:t>
            </a:r>
          </a:p>
          <a:p>
            <a:endParaRPr lang="en-US" altLang="zh-CN" dirty="0"/>
          </a:p>
          <a:p>
            <a:r>
              <a:rPr lang="en-US" altLang="zh-CN" dirty="0"/>
              <a:t>Question and discussion: What can generative model do in terms of real world application? </a:t>
            </a:r>
          </a:p>
        </p:txBody>
      </p:sp>
    </p:spTree>
    <p:extLst>
      <p:ext uri="{BB962C8B-B14F-4D97-AF65-F5344CB8AC3E}">
        <p14:creationId xmlns:p14="http://schemas.microsoft.com/office/powerpoint/2010/main" val="1970077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44955A-F1A8-4905-8625-01415ACFA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deep generative models? -Applications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540ECB-FC8A-495F-86AA-1F5AF2280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Image Super-Resolution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 descr="图片包含 照片, 文字&#10;&#10;自动生成的说明">
            <a:extLst>
              <a:ext uri="{FF2B5EF4-FFF2-40B4-BE49-F238E27FC236}">
                <a16:creationId xmlns:a16="http://schemas.microsoft.com/office/drawing/2014/main" id="{A4EB0EB9-2CD5-42AC-919A-A9D114AE5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964" y="2420982"/>
            <a:ext cx="3124487" cy="3320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046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BB42AB-7ABB-42F8-A0AA-917EC2832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deep generative models? -Applications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03A18F-49C6-488A-BB26-4D6DFD8D5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Image style transfer:</a:t>
            </a:r>
          </a:p>
          <a:p>
            <a:endParaRPr lang="zh-CN" altLang="en-US" dirty="0"/>
          </a:p>
        </p:txBody>
      </p:sp>
      <p:pic>
        <p:nvPicPr>
          <p:cNvPr id="6" name="内容占位符 4" descr="图片包含 照片&#10;&#10;自动生成的说明">
            <a:extLst>
              <a:ext uri="{FF2B5EF4-FFF2-40B4-BE49-F238E27FC236}">
                <a16:creationId xmlns:a16="http://schemas.microsoft.com/office/drawing/2014/main" id="{BCD1778C-D849-444B-84DF-09C065702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032" y="2483273"/>
            <a:ext cx="6237813" cy="369369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23A8CC3-3314-4CB1-A85F-FAE234B39681}"/>
              </a:ext>
            </a:extLst>
          </p:cNvPr>
          <p:cNvSpPr txBox="1"/>
          <p:nvPr/>
        </p:nvSpPr>
        <p:spPr>
          <a:xfrm>
            <a:off x="4687638" y="6251060"/>
            <a:ext cx="22846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/>
              <a:t>https://github.com/junyanz/CycleGAN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192400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D185C0-A497-4295-A6B4-FD173B539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deep generative models? -Applications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24191B-3A92-4C11-BF5D-88FA4607F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Machine Translation/Speech synthesis</a:t>
            </a:r>
          </a:p>
          <a:p>
            <a:endParaRPr lang="zh-CN" altLang="en-US" dirty="0"/>
          </a:p>
        </p:txBody>
      </p:sp>
      <p:pic>
        <p:nvPicPr>
          <p:cNvPr id="5" name="图片 4" descr="图片包含 电子产品, 千斤顶, 天空, 室内&#10;&#10;自动生成的说明">
            <a:extLst>
              <a:ext uri="{FF2B5EF4-FFF2-40B4-BE49-F238E27FC236}">
                <a16:creationId xmlns:a16="http://schemas.microsoft.com/office/drawing/2014/main" id="{AF7BD3F6-679B-4BC1-B5AE-31E7CDA0A9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396" y="2756629"/>
            <a:ext cx="6096000" cy="310515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B278C2D-C402-47FD-828D-71EAAA0C9692}"/>
              </a:ext>
            </a:extLst>
          </p:cNvPr>
          <p:cNvSpPr txBox="1"/>
          <p:nvPr/>
        </p:nvSpPr>
        <p:spPr>
          <a:xfrm>
            <a:off x="3797331" y="5930742"/>
            <a:ext cx="41681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/>
              <a:t>https://ai.googleblog.com/2016/09/a-neural-network-for-machine.html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44544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A0804B-4D4C-4FDB-AFF0-C621CF4E9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deep generative models? -Applications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2D4C59-2868-48E9-BC93-817DB589E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79539" cy="4351338"/>
          </a:xfrm>
        </p:spPr>
        <p:txBody>
          <a:bodyPr/>
          <a:lstStyle/>
          <a:p>
            <a:r>
              <a:rPr lang="en-US" altLang="zh-CN" dirty="0"/>
              <a:t>Application in Science:</a:t>
            </a:r>
          </a:p>
          <a:p>
            <a:pPr lvl="1"/>
            <a:r>
              <a:rPr lang="en-US" altLang="zh-CN" dirty="0"/>
              <a:t>Molecule Design: Lim et al. (2018)</a:t>
            </a:r>
          </a:p>
          <a:p>
            <a:pPr lvl="1"/>
            <a:r>
              <a:rPr lang="en-US" altLang="zh-CN" dirty="0"/>
              <a:t>Astronomy: Locating Celestial Bodies. </a:t>
            </a:r>
            <a:r>
              <a:rPr lang="en-US" altLang="zh-CN" dirty="0" err="1"/>
              <a:t>Regier</a:t>
            </a:r>
            <a:r>
              <a:rPr lang="en-US" altLang="zh-CN" dirty="0"/>
              <a:t> et al., (2015)</a:t>
            </a:r>
          </a:p>
          <a:p>
            <a:pPr lvl="1"/>
            <a:endParaRPr lang="zh-CN" altLang="en-US" dirty="0"/>
          </a:p>
        </p:txBody>
      </p:sp>
      <p:pic>
        <p:nvPicPr>
          <p:cNvPr id="5" name="图片 4" descr="图片包含 文字&#10;&#10;自动生成的说明">
            <a:extLst>
              <a:ext uri="{FF2B5EF4-FFF2-40B4-BE49-F238E27FC236}">
                <a16:creationId xmlns:a16="http://schemas.microsoft.com/office/drawing/2014/main" id="{F11ACB2A-B9BF-4F33-A945-92390865EE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739" y="1690688"/>
            <a:ext cx="4224432" cy="5069318"/>
          </a:xfrm>
          <a:prstGeom prst="rect">
            <a:avLst/>
          </a:prstGeom>
        </p:spPr>
      </p:pic>
      <p:pic>
        <p:nvPicPr>
          <p:cNvPr id="6" name="图片 5" descr="图片包含 户外艺术系列, 户外, 天空&#10;&#10;自动生成的说明">
            <a:extLst>
              <a:ext uri="{FF2B5EF4-FFF2-40B4-BE49-F238E27FC236}">
                <a16:creationId xmlns:a16="http://schemas.microsoft.com/office/drawing/2014/main" id="{5DFD047E-7AF4-4D24-BF04-83161B9F87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118" y="3429000"/>
            <a:ext cx="3764144" cy="316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562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A55A2D-0BE1-47B5-8B49-E35B97E96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deep generative models? -Applications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FA97DE-2468-4EEF-B83E-3B84E7AC1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Reinforcement Learning: Future Simulation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B3CCC6C-3D1A-48C1-9805-450938D9B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510" y="2387269"/>
            <a:ext cx="5704979" cy="41056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8BF6DD4-8AB7-498B-8516-B99A6AB8D425}"/>
              </a:ext>
            </a:extLst>
          </p:cNvPr>
          <p:cNvSpPr txBox="1"/>
          <p:nvPr/>
        </p:nvSpPr>
        <p:spPr>
          <a:xfrm>
            <a:off x="5609327" y="6369764"/>
            <a:ext cx="11320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err="1"/>
              <a:t>Chiappa</a:t>
            </a:r>
            <a:r>
              <a:rPr lang="en-US" altLang="zh-CN" sz="1200" dirty="0"/>
              <a:t>, 2017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927942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781</Words>
  <Application>Microsoft Office PowerPoint</Application>
  <PresentationFormat>宽屏</PresentationFormat>
  <Paragraphs>154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等线</vt:lpstr>
      <vt:lpstr>等线 Light</vt:lpstr>
      <vt:lpstr>Arial</vt:lpstr>
      <vt:lpstr>Cambria Math</vt:lpstr>
      <vt:lpstr>Office 主题​​</vt:lpstr>
      <vt:lpstr>Introduction to Deep Generative Models-Part I</vt:lpstr>
      <vt:lpstr>Content</vt:lpstr>
      <vt:lpstr>Background: What is deep generative models?</vt:lpstr>
      <vt:lpstr>Why deep generative models? -Applications</vt:lpstr>
      <vt:lpstr>Why deep generative models? -Applications</vt:lpstr>
      <vt:lpstr>Why deep generative models? -Applications</vt:lpstr>
      <vt:lpstr>Why deep generative models? -Applications</vt:lpstr>
      <vt:lpstr>Why deep generative models? -Applications</vt:lpstr>
      <vt:lpstr>Why deep generative models? -Applications</vt:lpstr>
      <vt:lpstr>Popular generative model architectures</vt:lpstr>
      <vt:lpstr>Popular generative model architectures</vt:lpstr>
      <vt:lpstr>Variational Inference</vt:lpstr>
      <vt:lpstr>Variational Inference</vt:lpstr>
      <vt:lpstr>Amortized Variational Inference</vt:lpstr>
      <vt:lpstr>PowerPoint 演示文稿</vt:lpstr>
      <vt:lpstr>PowerPoint 演示文稿</vt:lpstr>
      <vt:lpstr>An example of generated images</vt:lpstr>
      <vt:lpstr>Amortized Variational Inference</vt:lpstr>
      <vt:lpstr>Current research in VAEs</vt:lpstr>
      <vt:lpstr>Current research in VAEs</vt:lpstr>
      <vt:lpstr>Current research in VAEs</vt:lpstr>
      <vt:lpstr>Current research in VAEs</vt:lpstr>
      <vt:lpstr>Current research in VAEs</vt:lpstr>
      <vt:lpstr>Current research in VAEs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Deep Generative Models-Part I</dc:title>
  <dc:creator>LuYadong</dc:creator>
  <cp:lastModifiedBy>LuYadong</cp:lastModifiedBy>
  <cp:revision>27</cp:revision>
  <dcterms:created xsi:type="dcterms:W3CDTF">2019-03-07T01:22:37Z</dcterms:created>
  <dcterms:modified xsi:type="dcterms:W3CDTF">2019-03-08T06:52:59Z</dcterms:modified>
</cp:coreProperties>
</file>